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16" r:id="rId2"/>
    <p:sldId id="289" r:id="rId3"/>
    <p:sldId id="349" r:id="rId4"/>
    <p:sldId id="350" r:id="rId5"/>
    <p:sldId id="348" r:id="rId6"/>
    <p:sldId id="351" r:id="rId7"/>
    <p:sldId id="356" r:id="rId8"/>
    <p:sldId id="352" r:id="rId9"/>
    <p:sldId id="357" r:id="rId10"/>
    <p:sldId id="355" r:id="rId11"/>
    <p:sldId id="354" r:id="rId12"/>
    <p:sldId id="353" r:id="rId13"/>
    <p:sldId id="358" r:id="rId14"/>
  </p:sldIdLst>
  <p:sldSz cx="12192000" cy="6858000"/>
  <p:notesSz cx="6669088" cy="987266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32" userDrawn="1">
          <p15:clr>
            <a:srgbClr val="A4A3A4"/>
          </p15:clr>
        </p15:guide>
        <p15:guide id="5" orient="horz" pos="2137" userDrawn="1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arina Dengg" initials="KD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D4E"/>
    <a:srgbClr val="FBF7E1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66" autoAdjust="0"/>
    <p:restoredTop sz="86881" autoAdjust="0"/>
  </p:normalViewPr>
  <p:slideViewPr>
    <p:cSldViewPr snapToGrid="0" showGuides="1">
      <p:cViewPr varScale="1">
        <p:scale>
          <a:sx n="101" d="100"/>
          <a:sy n="101" d="100"/>
        </p:scale>
        <p:origin x="1296" y="108"/>
      </p:cViewPr>
      <p:guideLst>
        <p:guide orient="horz" pos="232"/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-303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0E05E-0E5F-4619-840B-04816CDCE1FF}" type="datetimeFigureOut">
              <a:rPr lang="de-AT" smtClean="0"/>
              <a:t>05.10.2020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7607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16DE8-E1E4-4AF2-9B02-7E3CC699773B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2421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4AB0C-E262-4C0E-AFB9-E3AC8707D9BE}" type="datetimeFigureOut">
              <a:rPr lang="de-DE" smtClean="0"/>
              <a:t>05.10.2020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73063" y="1233488"/>
            <a:ext cx="5922962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51219"/>
            <a:ext cx="533527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DFF36-2726-40AA-99D6-4D73C8508E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2662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3063" y="1233488"/>
            <a:ext cx="5922962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FF36-2726-40AA-99D6-4D73C8508E6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3313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3063" y="1233488"/>
            <a:ext cx="5922962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Hüttmann</a:t>
            </a:r>
            <a:r>
              <a:rPr lang="en-US" smtClean="0"/>
              <a:t>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FF36-2726-40AA-99D6-4D73C8508E6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7871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3063" y="1233488"/>
            <a:ext cx="5922962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Hüttmann</a:t>
            </a:r>
            <a:r>
              <a:rPr lang="en-US" dirty="0" smtClean="0"/>
              <a:t>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FF36-2726-40AA-99D6-4D73C8508E6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9237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3063" y="1233488"/>
            <a:ext cx="5922962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FF36-2726-40AA-99D6-4D73C8508E6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058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3063" y="1233488"/>
            <a:ext cx="5922962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FF36-2726-40AA-99D6-4D73C8508E6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5857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3063" y="1233488"/>
            <a:ext cx="5922962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FF36-2726-40AA-99D6-4D73C8508E6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805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3063" y="1233488"/>
            <a:ext cx="5922962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FF36-2726-40AA-99D6-4D73C8508E6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2193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3063" y="1233488"/>
            <a:ext cx="5922962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FF36-2726-40AA-99D6-4D73C8508E6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052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3063" y="1233488"/>
            <a:ext cx="5922962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FF36-2726-40AA-99D6-4D73C8508E6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739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3063" y="1233488"/>
            <a:ext cx="5922962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Johns Hopkins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FF36-2726-40AA-99D6-4D73C8508E6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796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3063" y="1233488"/>
            <a:ext cx="5922962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FF36-2726-40AA-99D6-4D73C8508E6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4596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3063" y="1233488"/>
            <a:ext cx="5922962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FF36-2726-40AA-99D6-4D73C8508E6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104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3063" y="1233488"/>
            <a:ext cx="5922962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FF36-2726-40AA-99D6-4D73C8508E6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403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Presentation title / topic OR Presenter's name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0" y="1"/>
            <a:ext cx="12192000" cy="6308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/>
          </a:p>
        </p:txBody>
      </p:sp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718786" y="1345093"/>
            <a:ext cx="10633431" cy="2387600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718786" y="3824768"/>
            <a:ext cx="10633431" cy="165576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pic>
        <p:nvPicPr>
          <p:cNvPr id="11" name="Grafik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7909" y="6416675"/>
            <a:ext cx="1702265" cy="3455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3546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341442"/>
            <a:ext cx="5181600" cy="48355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341442"/>
            <a:ext cx="5181600" cy="48355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/ topic OR Presenter's name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3832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976312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9" y="1341439"/>
            <a:ext cx="5157787" cy="859320"/>
          </a:xfrm>
        </p:spPr>
        <p:txBody>
          <a:bodyPr anchor="t"/>
          <a:lstStyle>
            <a:lvl1pPr marL="0" indent="0">
              <a:lnSpc>
                <a:spcPct val="110000"/>
              </a:lnSpc>
              <a:buNone/>
              <a:defRPr sz="1800" b="0">
                <a:solidFill>
                  <a:schemeClr val="accent2"/>
                </a:solidFill>
                <a:latin typeface="+mj-lt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9" y="2200759"/>
            <a:ext cx="5157787" cy="3988904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3" y="1341439"/>
            <a:ext cx="5183188" cy="859320"/>
          </a:xfr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lang="de-DE" sz="18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marL="0" lvl="0" indent="0" algn="l" defTabSz="685783" rtl="0" eaLnBrk="1" latinLnBrk="0" hangingPunct="1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3" y="2200759"/>
            <a:ext cx="5183188" cy="3988904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/ topic OR Presenter's name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681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372383" y="6351783"/>
            <a:ext cx="4850224" cy="226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/ topic OR Presenter's name</a:t>
            </a:r>
            <a:endParaRPr lang="de-DE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6372383" y="6528901"/>
            <a:ext cx="4850224" cy="23336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4"/>
          </p:nvPr>
        </p:nvSpPr>
        <p:spPr>
          <a:xfrm>
            <a:off x="0" y="7"/>
            <a:ext cx="12192000" cy="6308725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91256" y="457464"/>
            <a:ext cx="5160433" cy="5656064"/>
          </a:xfrm>
          <a:prstGeom prst="round2DiagRect">
            <a:avLst>
              <a:gd name="adj1" fmla="val 6468"/>
              <a:gd name="adj2" fmla="val 0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08000">
            <a:normAutofit/>
          </a:bodyPr>
          <a:lstStyle>
            <a:lvl1pPr>
              <a:lnSpc>
                <a:spcPct val="100000"/>
              </a:lnSpc>
              <a:spcBef>
                <a:spcPts val="450"/>
              </a:spcBef>
              <a:defRPr sz="18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6452766" y="1438625"/>
            <a:ext cx="4781785" cy="4509743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353800" y="6434328"/>
            <a:ext cx="618288" cy="314081"/>
          </a:xfrm>
        </p:spPr>
        <p:txBody>
          <a:bodyPr anchor="b"/>
          <a:lstStyle/>
          <a:p>
            <a:fld id="{AB6C09D1-9D44-46E9-90D5-584F631165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472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/>
          <a:p>
            <a:r>
              <a:rPr lang="en-US" noProof="0" dirty="0"/>
              <a:t>Organisational unit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372383" y="6365638"/>
            <a:ext cx="4850224" cy="226237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GB" noProof="0" dirty="0"/>
              <a:t>Presentation title / topic OR Presenter's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anchor="b"/>
          <a:lstStyle/>
          <a:p>
            <a:fld id="{AB6C09D1-9D44-46E9-90D5-584F6311654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804333" y="1341437"/>
            <a:ext cx="5291667" cy="49672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7" name="Inhaltsplatzhalter 6"/>
          <p:cNvSpPr>
            <a:spLocks noGrp="1" noChangeAspect="1"/>
          </p:cNvSpPr>
          <p:nvPr>
            <p:ph sz="quarter" idx="14"/>
          </p:nvPr>
        </p:nvSpPr>
        <p:spPr>
          <a:xfrm>
            <a:off x="6464303" y="1341438"/>
            <a:ext cx="4889500" cy="4853804"/>
          </a:xfrm>
          <a:prstGeom prst="round2DiagRect">
            <a:avLst>
              <a:gd name="adj1" fmla="val 8954"/>
              <a:gd name="adj2" fmla="val 0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08000" tIns="72000" bIns="7200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056125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4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 abgerund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/>
          <a:p>
            <a:r>
              <a:rPr lang="en-US" noProof="0" dirty="0"/>
              <a:t>Organisational unit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372383" y="6365638"/>
            <a:ext cx="4850224" cy="226237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GB" noProof="0" dirty="0"/>
              <a:t>Presentation title / topic OR Presenter's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anchor="b"/>
          <a:lstStyle/>
          <a:p>
            <a:fld id="{AB6C09D1-9D44-46E9-90D5-584F6311654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804333" y="1341437"/>
            <a:ext cx="10549467" cy="49672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069087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4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/ topic OR Presenter's name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678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/ topic OR Presenter's name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3348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/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372383" y="6365638"/>
            <a:ext cx="4850224" cy="226237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GB" dirty="0"/>
              <a:t>Presentation title / topic OR Presenter's name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anchor="b"/>
          <a:lstStyle/>
          <a:p>
            <a:fld id="{AB6C09D1-9D44-46E9-90D5-584F6311654E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804333" y="1341437"/>
            <a:ext cx="10549467" cy="49672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3267664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4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/ topic OR Presenter's name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B6C09D1-9D44-46E9-90D5-584F6311654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718786" y="1345093"/>
            <a:ext cx="10633431" cy="2387600"/>
          </a:xfrm>
        </p:spPr>
        <p:txBody>
          <a:bodyPr anchor="b"/>
          <a:lstStyle>
            <a:lvl1pPr algn="l">
              <a:defRPr sz="45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9" name="Untertitel 2"/>
          <p:cNvSpPr>
            <a:spLocks noGrp="1"/>
          </p:cNvSpPr>
          <p:nvPr>
            <p:ph type="subTitle" idx="1"/>
          </p:nvPr>
        </p:nvSpPr>
        <p:spPr>
          <a:xfrm>
            <a:off x="718786" y="3824768"/>
            <a:ext cx="10633431" cy="165576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86775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Sub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2000"/>
          </a:xfrm>
        </p:spPr>
        <p:txBody>
          <a:bodyPr tIns="72000" bIns="0"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014539"/>
            <a:ext cx="10515600" cy="41624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anchor="b"/>
          <a:lstStyle/>
          <a:p>
            <a:fld id="{AB6C09D1-9D44-46E9-90D5-584F6311654E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838200" y="1341445"/>
            <a:ext cx="10515600" cy="630237"/>
          </a:xfr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6372383" y="6528901"/>
            <a:ext cx="4850224" cy="23336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372383" y="6351783"/>
            <a:ext cx="4850224" cy="226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/ topic OR Presenter's name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668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000" y="365125"/>
            <a:ext cx="10516800" cy="97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40001" y="5697794"/>
            <a:ext cx="10549467" cy="565429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noProof="0" dirty="0" err="1"/>
              <a:t>Bildunterschrift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anchor="b"/>
          <a:lstStyle/>
          <a:p>
            <a:fld id="{AB6C09D1-9D44-46E9-90D5-584F6311654E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840000" y="1425684"/>
            <a:ext cx="10566400" cy="4272104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6372383" y="6528901"/>
            <a:ext cx="4850224" cy="23336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372383" y="6351783"/>
            <a:ext cx="4850224" cy="226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/ topic OR Presenter's name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992867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4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und Inhalt - schwarz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341442"/>
            <a:ext cx="5181600" cy="48355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341442"/>
            <a:ext cx="5181600" cy="48355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 / topic OR Presenter's name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B6C09D1-9D44-46E9-90D5-584F6311654E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0052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 Weiß"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>
            <a:normAutofit/>
          </a:bodyPr>
          <a:lstStyle>
            <a:lvl1pPr>
              <a:defRPr sz="375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/ topic OR Presenter's name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687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 rosa">
    <p:bg>
      <p:bgPr>
        <a:solidFill>
          <a:schemeClr val="bg2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>
            <a:normAutofit/>
          </a:bodyPr>
          <a:lstStyle>
            <a:lvl1pPr>
              <a:defRPr sz="375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/ topic OR Presenter's name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993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 türkis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>
            <a:normAutofit/>
          </a:bodyPr>
          <a:lstStyle>
            <a:lvl1pPr>
              <a:defRPr sz="375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Organisational unit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/ topic OR Presenter's name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7294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" y="6308725"/>
            <a:ext cx="12192000" cy="5492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2000"/>
          </a:xfrm>
          <a:prstGeom prst="rect">
            <a:avLst/>
          </a:prstGeom>
        </p:spPr>
        <p:txBody>
          <a:bodyPr vert="horz" lIns="0" tIns="72000" rIns="0" bIns="0" rtlCol="0" anchor="t">
            <a:normAutofit/>
          </a:bodyPr>
          <a:lstStyle/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337130"/>
            <a:ext cx="10515600" cy="483983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GB" noProof="0" dirty="0" err="1"/>
              <a:t>Formatvorlagen</a:t>
            </a:r>
            <a:r>
              <a:rPr lang="en-GB" noProof="0" dirty="0"/>
              <a:t> des </a:t>
            </a:r>
            <a:r>
              <a:rPr lang="en-GB" noProof="0" dirty="0" err="1"/>
              <a:t>Textmasters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372383" y="6528901"/>
            <a:ext cx="4850224" cy="23336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Organisational unit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372383" y="6351783"/>
            <a:ext cx="4850224" cy="226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Presentation title / topic OR Presenter's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3800" y="6434328"/>
            <a:ext cx="618288" cy="31408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AB6C09D1-9D44-46E9-90D5-584F6311654E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060" y="6434328"/>
            <a:ext cx="1710233" cy="314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538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6" r:id="rId2"/>
    <p:sldLayoutId id="2147483672" r:id="rId3"/>
    <p:sldLayoutId id="2147483661" r:id="rId4"/>
    <p:sldLayoutId id="2147483650" r:id="rId5"/>
    <p:sldLayoutId id="2147483677" r:id="rId6"/>
    <p:sldLayoutId id="2147483673" r:id="rId7"/>
    <p:sldLayoutId id="2147483664" r:id="rId8"/>
    <p:sldLayoutId id="2147483665" r:id="rId9"/>
    <p:sldLayoutId id="2147483652" r:id="rId10"/>
    <p:sldLayoutId id="2147483653" r:id="rId11"/>
    <p:sldLayoutId id="2147483660" r:id="rId12"/>
    <p:sldLayoutId id="2147483674" r:id="rId13"/>
    <p:sldLayoutId id="2147483675" r:id="rId14"/>
    <p:sldLayoutId id="2147483654" r:id="rId15"/>
    <p:sldLayoutId id="2147483655" r:id="rId16"/>
  </p:sldLayoutIdLst>
  <p:timing>
    <p:tnLst>
      <p:par>
        <p:cTn id="1" dur="indefinite" restart="never" nodeType="tmRoot"/>
      </p:par>
    </p:tnLst>
  </p:timing>
  <p:hf hd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97639" indent="-197639" algn="l" defTabSz="685783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07184" indent="-209545" algn="l" defTabSz="685783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04823" indent="-197639" algn="l" defTabSz="685783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802461" indent="-197639" algn="l" defTabSz="685783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4pPr>
      <a:lvl5pPr marL="1010816" indent="-208355" algn="l" defTabSz="685783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07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orient="horz" pos="845" userDrawn="1">
          <p15:clr>
            <a:srgbClr val="F26B43"/>
          </p15:clr>
        </p15:guide>
        <p15:guide id="4" orient="horz" pos="4042" userDrawn="1">
          <p15:clr>
            <a:srgbClr val="F26B43"/>
          </p15:clr>
        </p15:guide>
        <p15:guide id="5" orient="horz" pos="4201" userDrawn="1">
          <p15:clr>
            <a:srgbClr val="F26B43"/>
          </p15:clr>
        </p15:guide>
        <p15:guide id="6" pos="39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781552" y="5607443"/>
            <a:ext cx="3214688" cy="393310"/>
          </a:xfrm>
        </p:spPr>
        <p:txBody>
          <a:bodyPr/>
          <a:lstStyle/>
          <a:p>
            <a:pPr algn="ctr"/>
            <a:r>
              <a:rPr lang="en-US" sz="750" dirty="0"/>
              <a:t>2nd Canterbury Conference on OCT 2017</a:t>
            </a:r>
            <a:br>
              <a:rPr lang="en-US" sz="750" dirty="0"/>
            </a:br>
            <a:r>
              <a:rPr lang="en-US" sz="750" dirty="0"/>
              <a:t>Session 3. OCT ANGIOGRAPHY, MICROSCOPY AND ENDOSCOPY</a:t>
            </a:r>
            <a:br>
              <a:rPr lang="en-US" sz="750" dirty="0"/>
            </a:br>
            <a:r>
              <a:rPr lang="en-GB" sz="750" dirty="0"/>
              <a:t>6.10.2017</a:t>
            </a:r>
            <a:endParaRPr lang="de-DE" sz="75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04864" y="1341439"/>
            <a:ext cx="10548936" cy="1192212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Glioma investigations using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optical </a:t>
            </a:r>
            <a:r>
              <a:rPr lang="en-US" sz="4000" dirty="0"/>
              <a:t>coherence tomography</a:t>
            </a:r>
            <a:endParaRPr lang="en-US" sz="3600" b="1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227649" y="5274811"/>
            <a:ext cx="3885929" cy="725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el 1"/>
          <p:cNvSpPr txBox="1">
            <a:spLocks/>
          </p:cNvSpPr>
          <p:nvPr/>
        </p:nvSpPr>
        <p:spPr>
          <a:xfrm>
            <a:off x="804864" y="3439887"/>
            <a:ext cx="10548937" cy="1198788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 dirty="0" smtClean="0"/>
              <a:t>Antonia Lichtenegger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algn="ctr"/>
            <a:r>
              <a:rPr lang="en-US" sz="2000" b="1" dirty="0" smtClean="0"/>
              <a:t>OCT Paper Club</a:t>
            </a:r>
            <a:br>
              <a:rPr lang="en-US" sz="2000" b="1" dirty="0" smtClean="0"/>
            </a:br>
            <a:r>
              <a:rPr lang="en-US" sz="2000" b="1" dirty="0" smtClean="0"/>
              <a:t>05.10.2020</a:t>
            </a:r>
            <a:endParaRPr lang="en-US" sz="1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04865" y="6434328"/>
            <a:ext cx="10547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111D4E"/>
                </a:solidFill>
              </a:rPr>
              <a:t>antonia.lichtenegger@meduniwien.ac.at</a:t>
            </a:r>
            <a:endParaRPr lang="en-US" sz="1200" dirty="0">
              <a:solidFill>
                <a:srgbClr val="111D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6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05" y="1578794"/>
            <a:ext cx="5960480" cy="443270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z="1000"/>
              <a:t>10</a:t>
            </a:fld>
            <a:endParaRPr lang="de-DE" sz="1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27371" y="368301"/>
            <a:ext cx="10524842" cy="973138"/>
          </a:xfrm>
          <a:prstGeom prst="rect">
            <a:avLst/>
          </a:prstGeom>
        </p:spPr>
        <p:txBody>
          <a:bodyPr vert="horz" lIns="0" tIns="5400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/>
              <a:t>Böhringer</a:t>
            </a:r>
            <a:r>
              <a:rPr lang="en-US" sz="2000" dirty="0" smtClean="0"/>
              <a:t> </a:t>
            </a:r>
            <a:r>
              <a:rPr lang="en-US" sz="2000" dirty="0"/>
              <a:t>H.J., Imaging of human brain tumor tissue by near-infrared </a:t>
            </a:r>
            <a:r>
              <a:rPr lang="en-US" sz="2000" dirty="0" smtClean="0"/>
              <a:t>laser coherence </a:t>
            </a:r>
            <a:r>
              <a:rPr lang="en-US" sz="2000" dirty="0"/>
              <a:t>tomography, </a:t>
            </a:r>
            <a:r>
              <a:rPr lang="en-US" sz="2000" dirty="0" err="1"/>
              <a:t>Acta</a:t>
            </a:r>
            <a:r>
              <a:rPr lang="en-US" sz="2000" dirty="0"/>
              <a:t>. </a:t>
            </a:r>
            <a:r>
              <a:rPr lang="en-US" sz="2000" dirty="0" err="1"/>
              <a:t>Neurochir</a:t>
            </a:r>
            <a:r>
              <a:rPr lang="en-US" sz="2000" dirty="0"/>
              <a:t>., </a:t>
            </a:r>
            <a:r>
              <a:rPr lang="en-US" sz="2000" dirty="0" smtClean="0"/>
              <a:t>2019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6899" y="2590711"/>
            <a:ext cx="3529676" cy="31971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2626" y="1504410"/>
            <a:ext cx="3238222" cy="92333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Specifications:</a:t>
            </a:r>
            <a:br>
              <a:rPr lang="en-US" dirty="0"/>
            </a:br>
            <a:r>
              <a:rPr lang="en-US" dirty="0" smtClean="0"/>
              <a:t>Light source</a:t>
            </a:r>
            <a:r>
              <a:rPr lang="de-AT" dirty="0" smtClean="0">
                <a:latin typeface="Calibri" panose="020F0502020204030204" pitchFamily="34" charset="0"/>
              </a:rPr>
              <a:t>: SLD, </a:t>
            </a:r>
            <a:r>
              <a:rPr lang="el-GR" dirty="0" smtClean="0">
                <a:latin typeface="Calibri" panose="020F0502020204030204" pitchFamily="34" charset="0"/>
              </a:rPr>
              <a:t>λ</a:t>
            </a:r>
            <a:r>
              <a:rPr lang="en-US" dirty="0" smtClean="0">
                <a:latin typeface="Calibri" panose="020F0502020204030204" pitchFamily="34" charset="0"/>
              </a:rPr>
              <a:t>= 1300 nm</a:t>
            </a:r>
            <a:r>
              <a:rPr lang="en-US" dirty="0">
                <a:latin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</a:rPr>
            </a:br>
            <a:r>
              <a:rPr lang="el-GR" dirty="0">
                <a:latin typeface="Calibri" panose="020F0502020204030204" pitchFamily="34" charset="0"/>
              </a:rPr>
              <a:t>Δ</a:t>
            </a:r>
            <a:r>
              <a:rPr lang="de-AT" dirty="0">
                <a:latin typeface="Calibri" panose="020F0502020204030204" pitchFamily="34" charset="0"/>
              </a:rPr>
              <a:t>z = </a:t>
            </a:r>
            <a:r>
              <a:rPr lang="de-AT" dirty="0" smtClean="0">
                <a:latin typeface="Calibri" panose="020F0502020204030204" pitchFamily="34" charset="0"/>
              </a:rPr>
              <a:t>15 </a:t>
            </a:r>
            <a:r>
              <a:rPr lang="el-GR" dirty="0">
                <a:latin typeface="Calibri" panose="020F0502020204030204" pitchFamily="34" charset="0"/>
              </a:rPr>
              <a:t>μ</a:t>
            </a:r>
            <a:r>
              <a:rPr lang="de-AT" dirty="0">
                <a:latin typeface="Calibri" panose="020F0502020204030204" pitchFamily="34" charset="0"/>
              </a:rPr>
              <a:t>m and </a:t>
            </a:r>
            <a:r>
              <a:rPr lang="el-GR" dirty="0">
                <a:latin typeface="Calibri" panose="020F0502020204030204" pitchFamily="34" charset="0"/>
              </a:rPr>
              <a:t>Δ</a:t>
            </a:r>
            <a:r>
              <a:rPr lang="de-AT" dirty="0">
                <a:latin typeface="Calibri" panose="020F0502020204030204" pitchFamily="34" charset="0"/>
              </a:rPr>
              <a:t>x = </a:t>
            </a:r>
            <a:r>
              <a:rPr lang="de-AT" dirty="0" smtClean="0">
                <a:latin typeface="Calibri" panose="020F0502020204030204" pitchFamily="34" charset="0"/>
              </a:rPr>
              <a:t>15 </a:t>
            </a:r>
            <a:r>
              <a:rPr lang="el-GR" dirty="0">
                <a:latin typeface="Calibri" panose="020F0502020204030204" pitchFamily="34" charset="0"/>
              </a:rPr>
              <a:t>μ</a:t>
            </a:r>
            <a:r>
              <a:rPr lang="de-AT" dirty="0">
                <a:latin typeface="Calibri" panose="020F0502020204030204" pitchFamily="34" charset="0"/>
              </a:rPr>
              <a:t>m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92809" y="5857609"/>
            <a:ext cx="4080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 smtClean="0"/>
              <a:t>Calculation of scattercoeffient along A-lines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187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z="1000"/>
              <a:t>11</a:t>
            </a:fld>
            <a:endParaRPr lang="de-DE" sz="1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27371" y="368301"/>
            <a:ext cx="10524842" cy="973138"/>
          </a:xfrm>
          <a:prstGeom prst="rect">
            <a:avLst/>
          </a:prstGeom>
        </p:spPr>
        <p:txBody>
          <a:bodyPr vert="horz" lIns="0" tIns="5400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/>
              <a:t>Böhringer</a:t>
            </a:r>
            <a:r>
              <a:rPr lang="en-US" sz="2000" dirty="0" smtClean="0"/>
              <a:t> </a:t>
            </a:r>
            <a:r>
              <a:rPr lang="en-US" sz="2000" dirty="0"/>
              <a:t>H.J., Imaging of human brain tumor tissue by near-infrared </a:t>
            </a:r>
            <a:r>
              <a:rPr lang="en-US" sz="2000" dirty="0" smtClean="0"/>
              <a:t>laser coherence </a:t>
            </a:r>
            <a:r>
              <a:rPr lang="en-US" sz="2000" dirty="0"/>
              <a:t>tomography, </a:t>
            </a:r>
            <a:r>
              <a:rPr lang="en-US" sz="2000" dirty="0" err="1"/>
              <a:t>Acta</a:t>
            </a:r>
            <a:r>
              <a:rPr lang="en-US" sz="2000" dirty="0"/>
              <a:t>. </a:t>
            </a:r>
            <a:r>
              <a:rPr lang="en-US" sz="2000" dirty="0" err="1"/>
              <a:t>Neurochir</a:t>
            </a:r>
            <a:r>
              <a:rPr lang="en-US" sz="2000" dirty="0"/>
              <a:t>., 2019</a:t>
            </a:r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6993" y="1964143"/>
            <a:ext cx="4525431" cy="36460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638" y="1791364"/>
            <a:ext cx="6657975" cy="43853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8638" y="1329699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Collagen-rich cortical scar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257425" y="1520862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Infiltration zone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857625" y="1329699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High cellular tumor region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5522119" y="1341438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Tumor core and necrosis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7256993" y="5715000"/>
            <a:ext cx="4525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Investigator scored the OCT and the H&amp;E images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6754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z="1000"/>
              <a:t>12</a:t>
            </a:fld>
            <a:endParaRPr lang="de-DE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1866900"/>
            <a:ext cx="2765856" cy="27658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77203" y="4911722"/>
            <a:ext cx="36134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 dirty="0" err="1" smtClean="0"/>
              <a:t>Almasian</a:t>
            </a:r>
            <a:r>
              <a:rPr lang="en-US" sz="1100" dirty="0" smtClean="0"/>
              <a:t> M., Pilot </a:t>
            </a:r>
            <a:r>
              <a:rPr lang="en-US" sz="1100" dirty="0"/>
              <a:t>feasibility study of in vivo intraoperative quantitative </a:t>
            </a:r>
            <a:r>
              <a:rPr lang="en-US" sz="1100" dirty="0" smtClean="0"/>
              <a:t>optical coherence </a:t>
            </a:r>
            <a:r>
              <a:rPr lang="en-US" sz="1100" dirty="0"/>
              <a:t>tomography of human brain tissue during </a:t>
            </a:r>
            <a:r>
              <a:rPr lang="en-US" sz="1100" dirty="0" smtClean="0"/>
              <a:t>glioma resection, Journal of </a:t>
            </a:r>
            <a:r>
              <a:rPr lang="en-US" sz="1100" dirty="0" err="1" smtClean="0"/>
              <a:t>Biophotonics</a:t>
            </a:r>
            <a:r>
              <a:rPr lang="en-US" sz="1100" dirty="0" smtClean="0"/>
              <a:t>, 2019</a:t>
            </a:r>
            <a:endParaRPr lang="en-US" sz="11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7371" y="368300"/>
            <a:ext cx="10512504" cy="973138"/>
          </a:xfrm>
          <a:prstGeom prst="rect">
            <a:avLst/>
          </a:prstGeom>
        </p:spPr>
        <p:txBody>
          <a:bodyPr vert="horz" lIns="0" tIns="5400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Future for optical coherence tomography for glioma investigations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827372" y="2157122"/>
            <a:ext cx="645925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08" indent="-214308">
              <a:buClr>
                <a:srgbClr val="D2006A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 smtClean="0"/>
              <a:t>Use OCT in combination with feature extraction to distinguish healthy from cancerous tissue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14308" indent="-214308">
              <a:buClr>
                <a:srgbClr val="D2006A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 smtClean="0"/>
              <a:t>Integrate multiple contrast channels, </a:t>
            </a:r>
            <a:br>
              <a:rPr lang="en-US" dirty="0" smtClean="0"/>
            </a:br>
            <a:r>
              <a:rPr lang="en-US" dirty="0" smtClean="0"/>
              <a:t>for example combine 5-ALA and OCT imaging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14308" indent="-214308">
              <a:buClr>
                <a:srgbClr val="D2006A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 smtClean="0">
                <a:cs typeface="Arial" panose="020B0604020202020204" pitchFamily="34" charset="0"/>
              </a:rPr>
              <a:t>Use real time assistance to help the surgeon during the operation (additional contrast mechanisms and deep learning)</a:t>
            </a:r>
            <a:endParaRPr 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54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z="1000"/>
              <a:t>13</a:t>
            </a:fld>
            <a:endParaRPr lang="de-DE" sz="1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04863" y="2840037"/>
            <a:ext cx="10547350" cy="588963"/>
          </a:xfrm>
          <a:prstGeom prst="rect">
            <a:avLst/>
          </a:prstGeom>
        </p:spPr>
        <p:txBody>
          <a:bodyPr vert="horz" lIns="0" tIns="5400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Thank you for your attenuation!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2028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z="1000"/>
              <a:pPr/>
              <a:t>2</a:t>
            </a:fld>
            <a:endParaRPr lang="de-DE" sz="1000"/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804863" y="379932"/>
            <a:ext cx="10591071" cy="954727"/>
          </a:xfrm>
          <a:prstGeom prst="rect">
            <a:avLst/>
          </a:prstGeom>
        </p:spPr>
        <p:txBody>
          <a:bodyPr vert="horz" lIns="0" tIns="5400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Brain Tumor: </a:t>
            </a:r>
          </a:p>
          <a:p>
            <a:r>
              <a:rPr lang="en-US" sz="3200" dirty="0" smtClean="0"/>
              <a:t>Glioma</a:t>
            </a:r>
            <a:endParaRPr lang="en-US" sz="3200" dirty="0"/>
          </a:p>
        </p:txBody>
      </p:sp>
      <p:sp>
        <p:nvSpPr>
          <p:cNvPr id="54" name="Right Brace 53"/>
          <p:cNvSpPr/>
          <p:nvPr/>
        </p:nvSpPr>
        <p:spPr>
          <a:xfrm rot="5400000">
            <a:off x="9852352" y="4839660"/>
            <a:ext cx="337121" cy="1735291"/>
          </a:xfrm>
          <a:prstGeom prst="rightBrace">
            <a:avLst>
              <a:gd name="adj1" fmla="val 8332"/>
              <a:gd name="adj2" fmla="val 50000"/>
            </a:avLst>
          </a:prstGeom>
          <a:noFill/>
          <a:ln w="381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828062" y="5845915"/>
            <a:ext cx="528253" cy="34964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4936016" y="236692"/>
            <a:ext cx="1530036" cy="959667"/>
          </a:xfrm>
          <a:prstGeom prst="ellipse">
            <a:avLst/>
          </a:prstGeom>
          <a:solidFill>
            <a:srgbClr val="EEAC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936016" y="531859"/>
            <a:ext cx="153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Glial cells</a:t>
            </a: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8" name="Down Arrow 57"/>
          <p:cNvSpPr/>
          <p:nvPr/>
        </p:nvSpPr>
        <p:spPr>
          <a:xfrm rot="2564359">
            <a:off x="4457597" y="836926"/>
            <a:ext cx="167663" cy="912505"/>
          </a:xfrm>
          <a:prstGeom prst="downArrow">
            <a:avLst/>
          </a:prstGeom>
          <a:solidFill>
            <a:sysClr val="windowText" lastClr="000000">
              <a:lumMod val="65000"/>
              <a:lumOff val="3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2290880" y="1588933"/>
            <a:ext cx="2181885" cy="1176950"/>
          </a:xfrm>
          <a:prstGeom prst="ellipse">
            <a:avLst/>
          </a:prstGeom>
          <a:solidFill>
            <a:srgbClr val="EEAC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13591" y="2004667"/>
            <a:ext cx="2059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Ependymal cells</a:t>
            </a: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4610093" y="1588933"/>
            <a:ext cx="2181885" cy="1176950"/>
          </a:xfrm>
          <a:prstGeom prst="ellipse">
            <a:avLst/>
          </a:prstGeom>
          <a:solidFill>
            <a:srgbClr val="EEAC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6929306" y="1588933"/>
            <a:ext cx="2181885" cy="1176950"/>
          </a:xfrm>
          <a:prstGeom prst="ellipse">
            <a:avLst/>
          </a:prstGeom>
          <a:solidFill>
            <a:srgbClr val="EEAC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29305" y="1992182"/>
            <a:ext cx="2124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Astrocytes</a:t>
            </a: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610092" y="1992742"/>
            <a:ext cx="2181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Oligodendrocytes</a:t>
            </a: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5" name="Down Arrow 64"/>
          <p:cNvSpPr/>
          <p:nvPr/>
        </p:nvSpPr>
        <p:spPr>
          <a:xfrm rot="18764359">
            <a:off x="6774207" y="836926"/>
            <a:ext cx="167663" cy="912505"/>
          </a:xfrm>
          <a:prstGeom prst="downArrow">
            <a:avLst/>
          </a:prstGeom>
          <a:solidFill>
            <a:sysClr val="windowText" lastClr="000000">
              <a:lumMod val="65000"/>
              <a:lumOff val="3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6" name="Down Arrow 65"/>
          <p:cNvSpPr/>
          <p:nvPr/>
        </p:nvSpPr>
        <p:spPr>
          <a:xfrm>
            <a:off x="5617202" y="1250838"/>
            <a:ext cx="167663" cy="288000"/>
          </a:xfrm>
          <a:prstGeom prst="downArrow">
            <a:avLst/>
          </a:prstGeom>
          <a:solidFill>
            <a:sysClr val="windowText" lastClr="000000">
              <a:lumMod val="65000"/>
              <a:lumOff val="3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82212" y="3152943"/>
            <a:ext cx="2181885" cy="1176950"/>
          </a:xfrm>
          <a:prstGeom prst="ellipse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3710947" y="3152943"/>
            <a:ext cx="2181885" cy="1176950"/>
          </a:xfrm>
          <a:prstGeom prst="ellipse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6139682" y="3152943"/>
            <a:ext cx="2181885" cy="1176950"/>
          </a:xfrm>
          <a:prstGeom prst="ellipse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8867334" y="3152943"/>
            <a:ext cx="2181885" cy="1176950"/>
          </a:xfrm>
          <a:prstGeom prst="ellipse">
            <a:avLst/>
          </a:prstGeom>
          <a:solidFill>
            <a:srgbClr val="F9A6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1" name="Down Arrow 70"/>
          <p:cNvSpPr/>
          <p:nvPr/>
        </p:nvSpPr>
        <p:spPr>
          <a:xfrm rot="1299506">
            <a:off x="2616845" y="2747942"/>
            <a:ext cx="175230" cy="357394"/>
          </a:xfrm>
          <a:prstGeom prst="downArrow">
            <a:avLst/>
          </a:prstGeom>
          <a:solidFill>
            <a:sysClr val="windowText" lastClr="000000">
              <a:lumMod val="65000"/>
              <a:lumOff val="3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2" name="Down Arrow 71"/>
          <p:cNvSpPr/>
          <p:nvPr/>
        </p:nvSpPr>
        <p:spPr>
          <a:xfrm rot="1299506">
            <a:off x="5124703" y="2775828"/>
            <a:ext cx="175230" cy="357394"/>
          </a:xfrm>
          <a:prstGeom prst="downArrow">
            <a:avLst/>
          </a:prstGeom>
          <a:solidFill>
            <a:sysClr val="windowText" lastClr="000000">
              <a:lumMod val="65000"/>
              <a:lumOff val="3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3" name="Down Arrow 72"/>
          <p:cNvSpPr/>
          <p:nvPr/>
        </p:nvSpPr>
        <p:spPr>
          <a:xfrm rot="1299506">
            <a:off x="7534840" y="2785605"/>
            <a:ext cx="175230" cy="357394"/>
          </a:xfrm>
          <a:prstGeom prst="downArrow">
            <a:avLst/>
          </a:prstGeom>
          <a:solidFill>
            <a:sysClr val="windowText" lastClr="000000">
              <a:lumMod val="65000"/>
              <a:lumOff val="3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4" name="Down Arrow 73"/>
          <p:cNvSpPr/>
          <p:nvPr/>
        </p:nvSpPr>
        <p:spPr>
          <a:xfrm rot="19440000">
            <a:off x="8923411" y="2603591"/>
            <a:ext cx="155673" cy="627100"/>
          </a:xfrm>
          <a:prstGeom prst="downArrow">
            <a:avLst/>
          </a:prstGeom>
          <a:solidFill>
            <a:sysClr val="windowText" lastClr="000000">
              <a:lumMod val="65000"/>
              <a:lumOff val="3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5" name="Down Arrow 74"/>
          <p:cNvSpPr/>
          <p:nvPr/>
        </p:nvSpPr>
        <p:spPr>
          <a:xfrm rot="16200000">
            <a:off x="8523468" y="3522597"/>
            <a:ext cx="168421" cy="375729"/>
          </a:xfrm>
          <a:prstGeom prst="downArrow">
            <a:avLst/>
          </a:prstGeom>
          <a:solidFill>
            <a:sysClr val="windowText" lastClr="000000">
              <a:lumMod val="65000"/>
              <a:lumOff val="3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282212" y="3525795"/>
            <a:ext cx="21818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Ependymomas</a:t>
            </a: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139682" y="3525795"/>
            <a:ext cx="21818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Astrocytomas</a:t>
            </a: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847899" y="3403244"/>
            <a:ext cx="2181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Glioblastoma</a:t>
            </a:r>
          </a:p>
          <a:p>
            <a:pPr algn="ctr"/>
            <a:r>
              <a:rPr 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multiforme</a:t>
            </a: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652748" y="3542181"/>
            <a:ext cx="22638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Oligodendrogliomas</a:t>
            </a: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0" name="Right Brace 79"/>
          <p:cNvSpPr/>
          <p:nvPr/>
        </p:nvSpPr>
        <p:spPr>
          <a:xfrm rot="5400000">
            <a:off x="4657062" y="2389070"/>
            <a:ext cx="337121" cy="6636469"/>
          </a:xfrm>
          <a:prstGeom prst="rightBrace">
            <a:avLst/>
          </a:prstGeom>
          <a:noFill/>
          <a:ln w="381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9001247" y="5855440"/>
            <a:ext cx="21818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WHO Grade IV</a:t>
            </a: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8519" y="4422009"/>
            <a:ext cx="1560112" cy="1175284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163" y="4422009"/>
            <a:ext cx="1566493" cy="117528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5449" y="4431547"/>
            <a:ext cx="1551753" cy="117017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691" y="4423892"/>
            <a:ext cx="1582797" cy="1173401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7" cstate="email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5249" y="1235034"/>
            <a:ext cx="1431996" cy="1236724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8" cstate="email">
            <a:duotone>
              <a:srgbClr val="FFC00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098" y="1255514"/>
            <a:ext cx="1029738" cy="1046346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9" cstate="email">
            <a:duotone>
              <a:prstClr val="black"/>
              <a:srgbClr val="ED7D31">
                <a:lumMod val="75000"/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58917">
            <a:off x="2265966" y="1199421"/>
            <a:ext cx="506673" cy="1200107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>
            <a:off x="4529604" y="5852383"/>
            <a:ext cx="528253" cy="34964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734679" y="5855440"/>
            <a:ext cx="21818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WHO Grade I-III</a:t>
            </a: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99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/>
      <p:bldP spid="58" grpId="0" animBg="1"/>
      <p:bldP spid="59" grpId="0" animBg="1"/>
      <p:bldP spid="60" grpId="0"/>
      <p:bldP spid="61" grpId="0" animBg="1"/>
      <p:bldP spid="62" grpId="0" animBg="1"/>
      <p:bldP spid="63" grpId="0"/>
      <p:bldP spid="64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/>
      <p:bldP spid="80" grpId="0" animBg="1"/>
      <p:bldP spid="81" grpId="0"/>
      <p:bldP spid="9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z="1000"/>
              <a:pPr/>
              <a:t>3</a:t>
            </a:fld>
            <a:endParaRPr lang="de-DE" sz="100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04863" y="376772"/>
            <a:ext cx="10917262" cy="536395"/>
          </a:xfrm>
          <a:prstGeom prst="rect">
            <a:avLst/>
          </a:prstGeom>
        </p:spPr>
        <p:txBody>
          <a:bodyPr vert="horz" lIns="0" tIns="5400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Glioblastoma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682575" y="1455943"/>
            <a:ext cx="522857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08" indent="-214308">
              <a:buClr>
                <a:srgbClr val="D2006A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 smtClean="0"/>
              <a:t>Most </a:t>
            </a:r>
            <a:r>
              <a:rPr lang="en-US" dirty="0"/>
              <a:t>aggressive </a:t>
            </a:r>
            <a:r>
              <a:rPr lang="en-US" dirty="0" smtClean="0"/>
              <a:t>primary brain tumor</a:t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marL="214308" indent="-214308">
              <a:buClr>
                <a:srgbClr val="D2006A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 smtClean="0"/>
              <a:t>Short survival time (median = 15 months)</a:t>
            </a:r>
            <a:br>
              <a:rPr lang="en-US" dirty="0" smtClean="0"/>
            </a:br>
            <a:endParaRPr lang="en-US" dirty="0" smtClean="0"/>
          </a:p>
          <a:p>
            <a:pPr marL="214308" indent="-214308">
              <a:buClr>
                <a:srgbClr val="D2006A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 smtClean="0"/>
              <a:t>Typical </a:t>
            </a:r>
            <a:r>
              <a:rPr lang="en-US" dirty="0"/>
              <a:t>treatment involves </a:t>
            </a:r>
            <a:r>
              <a:rPr lang="en-US" dirty="0" smtClean="0"/>
              <a:t>surgery (</a:t>
            </a:r>
            <a:r>
              <a:rPr lang="en-US" u="sng" dirty="0" smtClean="0"/>
              <a:t>maximal save resection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followed by radiotherapy and chemotherapy</a:t>
            </a:r>
            <a:br>
              <a:rPr lang="en-US" dirty="0" smtClean="0"/>
            </a:br>
            <a:endParaRPr lang="en-US" dirty="0" smtClean="0"/>
          </a:p>
          <a:p>
            <a:pPr marL="214308" indent="-214308">
              <a:buClr>
                <a:srgbClr val="D2006A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DB2D82"/>
                </a:solidFill>
              </a:rPr>
              <a:t>5-ALA imaging: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b="1" dirty="0" smtClean="0">
                <a:solidFill>
                  <a:srgbClr val="D2006A"/>
                </a:solidFill>
              </a:rPr>
              <a:t>-</a:t>
            </a:r>
            <a:r>
              <a:rPr lang="en-US" dirty="0" smtClean="0"/>
              <a:t> Oral administration of 5-ALA fluorescence tracer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000" b="1" dirty="0" smtClean="0">
                <a:solidFill>
                  <a:srgbClr val="D2006A"/>
                </a:solidFill>
              </a:rPr>
              <a:t>-</a:t>
            </a:r>
            <a:r>
              <a:rPr lang="en-US" dirty="0" smtClean="0"/>
              <a:t> Tumor cells metabolize 5-ALA to PPIX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b="1" dirty="0" smtClean="0">
                <a:solidFill>
                  <a:srgbClr val="D2006A"/>
                </a:solidFill>
              </a:rPr>
              <a:t>-</a:t>
            </a:r>
            <a:r>
              <a:rPr lang="en-US" dirty="0" smtClean="0"/>
              <a:t> PPIX fluorescence red under blue light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35713" y="5921854"/>
            <a:ext cx="232190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/>
              <a:t>[</a:t>
            </a:r>
            <a:r>
              <a:rPr lang="en-US" sz="1050" dirty="0"/>
              <a:t>1</a:t>
            </a:r>
            <a:r>
              <a:rPr lang="en-US" sz="1050" dirty="0" smtClean="0"/>
              <a:t>] </a:t>
            </a:r>
            <a:r>
              <a:rPr lang="en-US" sz="1050" dirty="0" err="1"/>
              <a:t>Widhalm</a:t>
            </a:r>
            <a:r>
              <a:rPr lang="en-US" sz="1050" dirty="0"/>
              <a:t> </a:t>
            </a:r>
            <a:r>
              <a:rPr lang="en-US" sz="1050" dirty="0" smtClean="0"/>
              <a:t>G., </a:t>
            </a:r>
            <a:r>
              <a:rPr lang="en-US" sz="1050" dirty="0"/>
              <a:t>PLOS ONE, 2013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8211" y="1693707"/>
            <a:ext cx="1247476" cy="41688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0704" y="1693707"/>
            <a:ext cx="1285492" cy="41688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3"/>
          <a:stretch/>
        </p:blipFill>
        <p:spPr>
          <a:xfrm>
            <a:off x="10274593" y="1645046"/>
            <a:ext cx="1447532" cy="4217299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7856371" y="2375392"/>
            <a:ext cx="406400" cy="228600"/>
          </a:xfrm>
          <a:prstGeom prst="rightArrow">
            <a:avLst/>
          </a:prstGeom>
          <a:solidFill>
            <a:srgbClr val="1B2B5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856371" y="3619309"/>
            <a:ext cx="406400" cy="228600"/>
          </a:xfrm>
          <a:prstGeom prst="rightArrow">
            <a:avLst/>
          </a:prstGeom>
          <a:solidFill>
            <a:srgbClr val="1B2B5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7856371" y="4912717"/>
            <a:ext cx="406400" cy="228600"/>
          </a:xfrm>
          <a:prstGeom prst="rightArrow">
            <a:avLst/>
          </a:prstGeom>
          <a:solidFill>
            <a:srgbClr val="1B2B5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509727" y="2117530"/>
            <a:ext cx="137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Tumorous tissue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5544986" y="3512409"/>
            <a:ext cx="1300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Infiltration zone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5499011" y="4913050"/>
            <a:ext cx="137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Brain parenchyma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9753364" y="3619309"/>
            <a:ext cx="406400" cy="228600"/>
          </a:xfrm>
          <a:prstGeom prst="rightArrow">
            <a:avLst/>
          </a:prstGeom>
          <a:solidFill>
            <a:srgbClr val="1B2B5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423193" y="1302055"/>
            <a:ext cx="1470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Histology</a:t>
            </a: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588372">
            <a:off x="6636491" y="665832"/>
            <a:ext cx="961109" cy="97889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588372">
            <a:off x="8547813" y="665358"/>
            <a:ext cx="961109" cy="978898"/>
          </a:xfrm>
          <a:prstGeom prst="rect">
            <a:avLst/>
          </a:prstGeom>
        </p:spPr>
      </p:pic>
      <p:sp>
        <p:nvSpPr>
          <p:cNvPr id="23" name="Explosion 2 22"/>
          <p:cNvSpPr/>
          <p:nvPr/>
        </p:nvSpPr>
        <p:spPr>
          <a:xfrm rot="396763">
            <a:off x="6741653" y="-56147"/>
            <a:ext cx="4437828" cy="3283855"/>
          </a:xfrm>
          <a:prstGeom prst="irregularSeal2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20910498">
            <a:off x="7589872" y="1112124"/>
            <a:ext cx="2641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Only 2D information </a:t>
            </a: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→ </a:t>
            </a:r>
            <a:r>
              <a:rPr lang="en-US" b="1" dirty="0" smtClean="0">
                <a:solidFill>
                  <a:schemeClr val="accent1"/>
                </a:solidFill>
              </a:rPr>
              <a:t>improve maximal save resection by 3D information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21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 animBg="1"/>
      <p:bldP spid="20" grpId="0"/>
      <p:bldP spid="23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z="1000"/>
              <a:pPr/>
              <a:t>4</a:t>
            </a:fld>
            <a:endParaRPr lang="de-DE" sz="100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27371" y="368300"/>
            <a:ext cx="10512504" cy="615031"/>
          </a:xfrm>
          <a:prstGeom prst="rect">
            <a:avLst/>
          </a:prstGeom>
        </p:spPr>
        <p:txBody>
          <a:bodyPr vert="horz" lIns="0" tIns="5400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Optical coherence tomography for glioma investigations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380" y="3721786"/>
            <a:ext cx="3661118" cy="22389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98008" y="4150867"/>
            <a:ext cx="1621818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err="1" smtClean="0"/>
              <a:t>Yashin</a:t>
            </a:r>
            <a:r>
              <a:rPr lang="en-US" sz="1100" dirty="0" smtClean="0"/>
              <a:t> S.K. at al., Cross-Polarization </a:t>
            </a:r>
            <a:r>
              <a:rPr lang="en-US" sz="1100" dirty="0"/>
              <a:t>Optical Coherence Tomography for Brain Tumor Imaging, </a:t>
            </a:r>
            <a:r>
              <a:rPr lang="en-US" sz="1100" dirty="0" smtClean="0"/>
              <a:t>Front. </a:t>
            </a:r>
            <a:r>
              <a:rPr lang="en-US" sz="1100" dirty="0" err="1" smtClean="0"/>
              <a:t>Oncol</a:t>
            </a:r>
            <a:r>
              <a:rPr lang="en-US" sz="1100" dirty="0" smtClean="0"/>
              <a:t>., 2019</a:t>
            </a:r>
            <a:endParaRPr lang="en-US" sz="11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702" y="1267630"/>
            <a:ext cx="3138474" cy="22821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08789" y="1689931"/>
            <a:ext cx="1706261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err="1" smtClean="0"/>
              <a:t>Böhringer</a:t>
            </a:r>
            <a:r>
              <a:rPr lang="en-US" sz="1100" dirty="0" smtClean="0"/>
              <a:t> H.J., Imaging </a:t>
            </a:r>
            <a:r>
              <a:rPr lang="en-US" sz="1100" dirty="0"/>
              <a:t>of human brain tumor tissue by near-infrared </a:t>
            </a:r>
            <a:r>
              <a:rPr lang="en-US" sz="1100" dirty="0" smtClean="0"/>
              <a:t>laser Coherence tomography</a:t>
            </a:r>
            <a:r>
              <a:rPr lang="en-US" sz="1100" dirty="0"/>
              <a:t>, </a:t>
            </a:r>
            <a:r>
              <a:rPr lang="en-US" sz="1100" dirty="0" err="1" smtClean="0"/>
              <a:t>Acta</a:t>
            </a:r>
            <a:r>
              <a:rPr lang="en-US" sz="1100" dirty="0" smtClean="0"/>
              <a:t>. </a:t>
            </a:r>
            <a:r>
              <a:rPr lang="en-US" sz="1100" dirty="0" err="1" smtClean="0"/>
              <a:t>Neurochir</a:t>
            </a:r>
            <a:r>
              <a:rPr lang="en-US" sz="1100" dirty="0" smtClean="0"/>
              <a:t>., 2019</a:t>
            </a:r>
            <a:endParaRPr lang="en-US" sz="11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9345" y="3673805"/>
            <a:ext cx="3327705" cy="246709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766569" y="4026042"/>
            <a:ext cx="146054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err="1" smtClean="0"/>
              <a:t>Assayag</a:t>
            </a:r>
            <a:r>
              <a:rPr lang="en-US" sz="1100" dirty="0" smtClean="0"/>
              <a:t> O., Imaging </a:t>
            </a:r>
            <a:r>
              <a:rPr lang="en-US" sz="1100" dirty="0"/>
              <a:t>of non-tumorous and tumorous human brain tissues with</a:t>
            </a:r>
          </a:p>
          <a:p>
            <a:pPr algn="ctr"/>
            <a:r>
              <a:rPr lang="en-US" sz="1100" dirty="0"/>
              <a:t>full-field optical coherence </a:t>
            </a:r>
            <a:r>
              <a:rPr lang="en-US" sz="1100" dirty="0" smtClean="0"/>
              <a:t>tomography, </a:t>
            </a:r>
            <a:r>
              <a:rPr lang="en-US" sz="1100" dirty="0" err="1" smtClean="0"/>
              <a:t>NeuroImage</a:t>
            </a:r>
            <a:r>
              <a:rPr lang="en-US" sz="1100" dirty="0" smtClean="0"/>
              <a:t>, 2013</a:t>
            </a:r>
            <a:endParaRPr lang="en-US" sz="1100" dirty="0"/>
          </a:p>
        </p:txBody>
      </p:sp>
      <p:sp>
        <p:nvSpPr>
          <p:cNvPr id="14" name="Rectangle 13"/>
          <p:cNvSpPr/>
          <p:nvPr/>
        </p:nvSpPr>
        <p:spPr>
          <a:xfrm>
            <a:off x="9576472" y="1629283"/>
            <a:ext cx="165249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err="1" smtClean="0"/>
              <a:t>Kut</a:t>
            </a:r>
            <a:r>
              <a:rPr lang="en-US" sz="1100" dirty="0" smtClean="0"/>
              <a:t> C., </a:t>
            </a:r>
            <a:r>
              <a:rPr lang="en-US" sz="1100" dirty="0"/>
              <a:t>Detection of human brain cancer infiltration ex vivo and in vivo using quantitative optical coherence tomography, </a:t>
            </a:r>
            <a:r>
              <a:rPr lang="en-US" sz="1100" dirty="0" smtClean="0"/>
              <a:t>Sci. Transl. Med., 2015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2534" y="1223391"/>
            <a:ext cx="2981325" cy="235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9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z="1000"/>
              <a:t>5</a:t>
            </a:fld>
            <a:endParaRPr lang="de-DE" sz="1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27371" y="368300"/>
            <a:ext cx="10512504" cy="615031"/>
          </a:xfrm>
          <a:prstGeom prst="rect">
            <a:avLst/>
          </a:prstGeom>
        </p:spPr>
        <p:txBody>
          <a:bodyPr vert="horz" lIns="0" tIns="5400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Assayag</a:t>
            </a:r>
            <a:r>
              <a:rPr lang="en-US" sz="2000" dirty="0"/>
              <a:t> O., Imaging of non-tumorous and tumorous human brain tissues with</a:t>
            </a:r>
          </a:p>
          <a:p>
            <a:r>
              <a:rPr lang="en-US" sz="2000" dirty="0"/>
              <a:t>full-field optical coherence tomography, </a:t>
            </a:r>
            <a:r>
              <a:rPr lang="en-US" sz="2000" dirty="0" err="1"/>
              <a:t>NeuroImage</a:t>
            </a:r>
            <a:r>
              <a:rPr lang="en-US" sz="2000" dirty="0"/>
              <a:t>, 2013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4" y="1709862"/>
            <a:ext cx="4003862" cy="29953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1152" y="4803184"/>
            <a:ext cx="3563505" cy="1200329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Specifications:</a:t>
            </a:r>
            <a:br>
              <a:rPr lang="en-US" dirty="0"/>
            </a:br>
            <a:r>
              <a:rPr lang="en-US" dirty="0" smtClean="0"/>
              <a:t>Light source</a:t>
            </a:r>
            <a:r>
              <a:rPr lang="de-AT" dirty="0" smtClean="0"/>
              <a:t>: spatially incoherent (600-900 nm) </a:t>
            </a:r>
          </a:p>
          <a:p>
            <a:r>
              <a:rPr lang="de-AT" dirty="0" smtClean="0"/>
              <a:t>~ </a:t>
            </a:r>
            <a:r>
              <a:rPr lang="el-GR" dirty="0" smtClean="0"/>
              <a:t>Δ</a:t>
            </a:r>
            <a:r>
              <a:rPr lang="de-AT" dirty="0"/>
              <a:t>z = </a:t>
            </a:r>
            <a:r>
              <a:rPr lang="de-AT" dirty="0" smtClean="0"/>
              <a:t>1 </a:t>
            </a:r>
            <a:r>
              <a:rPr lang="el-GR" dirty="0"/>
              <a:t>μ</a:t>
            </a:r>
            <a:r>
              <a:rPr lang="de-AT" dirty="0" smtClean="0"/>
              <a:t>m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390560" y="5767087"/>
            <a:ext cx="493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400" dirty="0" smtClean="0"/>
              <a:t>Cortex and white matter imaging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9321065" y="5946819"/>
            <a:ext cx="2461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400" dirty="0" smtClean="0"/>
              <a:t>Glioma imaging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0560" y="1538102"/>
            <a:ext cx="4930506" cy="422898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406790" y="838201"/>
            <a:ext cx="2714698" cy="5110162"/>
            <a:chOff x="9406790" y="838201"/>
            <a:chExt cx="2714698" cy="5110162"/>
          </a:xfrm>
        </p:grpSpPr>
        <p:grpSp>
          <p:nvGrpSpPr>
            <p:cNvPr id="3" name="Group 2"/>
            <p:cNvGrpSpPr/>
            <p:nvPr/>
          </p:nvGrpSpPr>
          <p:grpSpPr>
            <a:xfrm>
              <a:off x="9406790" y="838201"/>
              <a:ext cx="2290526" cy="5110162"/>
              <a:chOff x="9406790" y="838201"/>
              <a:chExt cx="2290526" cy="5110162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406790" y="838201"/>
                <a:ext cx="2290526" cy="5110162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9963149" y="1379538"/>
                <a:ext cx="10001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</a:rPr>
                  <a:t>50 </a:t>
                </a:r>
                <a:r>
                  <a:rPr lang="el-GR" sz="1200" dirty="0" smtClean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μ</a:t>
                </a:r>
                <a:r>
                  <a:rPr lang="de-AT" sz="1200" dirty="0" smtClean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m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1121364" y="1379538"/>
              <a:ext cx="10001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8</a:t>
              </a:r>
              <a:r>
                <a:rPr lang="en-US" sz="1200" dirty="0" smtClean="0">
                  <a:solidFill>
                    <a:schemeClr val="bg1"/>
                  </a:solidFill>
                </a:rPr>
                <a:t>0 </a:t>
              </a:r>
              <a:r>
                <a:rPr lang="el-GR" sz="1200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μ</a:t>
              </a:r>
              <a:r>
                <a:rPr lang="de-AT" sz="1200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m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067549" y="5396496"/>
            <a:ext cx="1000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500 </a:t>
            </a:r>
            <a:r>
              <a:rPr lang="el-GR" sz="1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μ</a:t>
            </a:r>
            <a:r>
              <a:rPr lang="de-AT" sz="1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05849" y="5393637"/>
            <a:ext cx="1000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50 </a:t>
            </a:r>
            <a:r>
              <a:rPr lang="el-GR" sz="1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μ</a:t>
            </a:r>
            <a:r>
              <a:rPr lang="de-AT" sz="1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70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/>
      <p:bldP spid="26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z="1000"/>
              <a:t>6</a:t>
            </a:fld>
            <a:endParaRPr lang="de-DE" sz="1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27371" y="368300"/>
            <a:ext cx="10512504" cy="706511"/>
          </a:xfrm>
          <a:prstGeom prst="rect">
            <a:avLst/>
          </a:prstGeom>
        </p:spPr>
        <p:txBody>
          <a:bodyPr vert="horz" lIns="0" tIns="5400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Kut</a:t>
            </a:r>
            <a:r>
              <a:rPr lang="en-US" sz="2000" dirty="0"/>
              <a:t> C., Detection of human brain cancer infiltration ex vivo and in vivo using quantitative optical coherence tomography, Sci. Transl. Med., </a:t>
            </a:r>
            <a:r>
              <a:rPr lang="en-US" sz="2000" dirty="0" smtClean="0"/>
              <a:t>2015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895476" y="1341438"/>
            <a:ext cx="3552824" cy="92333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Specifications:</a:t>
            </a:r>
            <a:br>
              <a:rPr lang="en-US" dirty="0" smtClean="0"/>
            </a:br>
            <a:r>
              <a:rPr lang="en-US" dirty="0" smtClean="0"/>
              <a:t>FDML </a:t>
            </a:r>
            <a:r>
              <a:rPr lang="en-US" dirty="0"/>
              <a:t>swept source</a:t>
            </a:r>
            <a:r>
              <a:rPr lang="de-AT" dirty="0" smtClean="0">
                <a:latin typeface="Calibri" panose="020F0502020204030204" pitchFamily="34" charset="0"/>
              </a:rPr>
              <a:t>: </a:t>
            </a:r>
            <a:r>
              <a:rPr lang="el-GR" dirty="0" smtClean="0">
                <a:latin typeface="Calibri" panose="020F0502020204030204" pitchFamily="34" charset="0"/>
              </a:rPr>
              <a:t>λ</a:t>
            </a:r>
            <a:r>
              <a:rPr lang="en-US" dirty="0" smtClean="0">
                <a:latin typeface="Calibri" panose="020F0502020204030204" pitchFamily="34" charset="0"/>
              </a:rPr>
              <a:t>=1310 nm</a:t>
            </a:r>
            <a:br>
              <a:rPr lang="en-US" dirty="0" smtClean="0">
                <a:latin typeface="Calibri" panose="020F0502020204030204" pitchFamily="34" charset="0"/>
              </a:rPr>
            </a:br>
            <a:r>
              <a:rPr lang="el-GR" dirty="0" smtClean="0">
                <a:latin typeface="Calibri" panose="020F0502020204030204" pitchFamily="34" charset="0"/>
              </a:rPr>
              <a:t>Δ</a:t>
            </a:r>
            <a:r>
              <a:rPr lang="de-AT" dirty="0" smtClean="0">
                <a:latin typeface="Calibri" panose="020F0502020204030204" pitchFamily="34" charset="0"/>
              </a:rPr>
              <a:t>z = 6.4 </a:t>
            </a:r>
            <a:r>
              <a:rPr lang="el-GR" dirty="0" smtClean="0">
                <a:latin typeface="Calibri" panose="020F0502020204030204" pitchFamily="34" charset="0"/>
              </a:rPr>
              <a:t>μ</a:t>
            </a:r>
            <a:r>
              <a:rPr lang="de-AT" dirty="0" smtClean="0">
                <a:latin typeface="Calibri" panose="020F0502020204030204" pitchFamily="34" charset="0"/>
              </a:rPr>
              <a:t>m and </a:t>
            </a:r>
            <a:r>
              <a:rPr lang="el-GR" dirty="0" smtClean="0">
                <a:latin typeface="Calibri" panose="020F0502020204030204" pitchFamily="34" charset="0"/>
              </a:rPr>
              <a:t>Δ</a:t>
            </a:r>
            <a:r>
              <a:rPr lang="de-AT" dirty="0" smtClean="0">
                <a:latin typeface="Calibri" panose="020F0502020204030204" pitchFamily="34" charset="0"/>
              </a:rPr>
              <a:t>x </a:t>
            </a:r>
            <a:r>
              <a:rPr lang="de-AT" dirty="0">
                <a:latin typeface="Calibri" panose="020F0502020204030204" pitchFamily="34" charset="0"/>
              </a:rPr>
              <a:t>= </a:t>
            </a:r>
            <a:r>
              <a:rPr lang="de-AT" dirty="0" smtClean="0">
                <a:latin typeface="Calibri" panose="020F0502020204030204" pitchFamily="34" charset="0"/>
              </a:rPr>
              <a:t>16.0 </a:t>
            </a:r>
            <a:r>
              <a:rPr lang="el-GR" dirty="0">
                <a:latin typeface="Calibri" panose="020F0502020204030204" pitchFamily="34" charset="0"/>
              </a:rPr>
              <a:t>μ</a:t>
            </a:r>
            <a:r>
              <a:rPr lang="de-AT" dirty="0">
                <a:latin typeface="Calibri" panose="020F0502020204030204" pitchFamily="34" charset="0"/>
              </a:rPr>
              <a:t>m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95474" y="5973380"/>
            <a:ext cx="3552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400" dirty="0" smtClean="0"/>
              <a:t>Attenuation evaluation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099172" y="5973379"/>
            <a:ext cx="3845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400" dirty="0" smtClean="0"/>
              <a:t>Ex-vivo human glioma tissue imaging</a:t>
            </a:r>
            <a:endParaRPr lang="en-US" sz="1400" dirty="0"/>
          </a:p>
        </p:txBody>
      </p:sp>
      <p:grpSp>
        <p:nvGrpSpPr>
          <p:cNvPr id="3" name="Group 2"/>
          <p:cNvGrpSpPr/>
          <p:nvPr/>
        </p:nvGrpSpPr>
        <p:grpSpPr>
          <a:xfrm>
            <a:off x="1371599" y="2264768"/>
            <a:ext cx="4076700" cy="3708612"/>
            <a:chOff x="1371599" y="2264768"/>
            <a:chExt cx="4076700" cy="3708612"/>
          </a:xfrm>
        </p:grpSpPr>
        <p:grpSp>
          <p:nvGrpSpPr>
            <p:cNvPr id="11" name="Group 10"/>
            <p:cNvGrpSpPr/>
            <p:nvPr/>
          </p:nvGrpSpPr>
          <p:grpSpPr>
            <a:xfrm>
              <a:off x="1371599" y="2264768"/>
              <a:ext cx="4076700" cy="3708612"/>
              <a:chOff x="1371600" y="2264768"/>
              <a:chExt cx="4076700" cy="370861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543050" y="2336137"/>
                <a:ext cx="3905250" cy="3637243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1371600" y="2264768"/>
                <a:ext cx="371475" cy="3641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857374" y="4974844"/>
              <a:ext cx="10001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100 </a:t>
              </a:r>
              <a:r>
                <a:rPr lang="el-GR" sz="1200" dirty="0" smtClean="0">
                  <a:latin typeface="Calibri" panose="020F0502020204030204" pitchFamily="34" charset="0"/>
                </a:rPr>
                <a:t>μ</a:t>
              </a:r>
              <a:r>
                <a:rPr lang="de-AT" sz="1200" dirty="0" smtClean="0">
                  <a:latin typeface="Calibri" panose="020F0502020204030204" pitchFamily="34" charset="0"/>
                </a:rPr>
                <a:t>m</a:t>
              </a:r>
              <a:endParaRPr lang="en-US" sz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010400" y="989246"/>
            <a:ext cx="3933825" cy="4992163"/>
            <a:chOff x="7010400" y="989246"/>
            <a:chExt cx="3933825" cy="499216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email">
              <a:clrChange>
                <a:clrFrom>
                  <a:srgbClr val="FEFFFA"/>
                </a:clrFrom>
                <a:clrTo>
                  <a:srgbClr val="FEFF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10400" y="989246"/>
              <a:ext cx="3933825" cy="499216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248524" y="5299468"/>
              <a:ext cx="10001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</a:t>
              </a:r>
              <a:r>
                <a:rPr lang="en-US" sz="1200" dirty="0" smtClean="0"/>
                <a:t>00 </a:t>
              </a:r>
              <a:r>
                <a:rPr lang="el-GR" sz="1200" dirty="0" smtClean="0">
                  <a:latin typeface="Calibri" panose="020F0502020204030204" pitchFamily="34" charset="0"/>
                </a:rPr>
                <a:t>μ</a:t>
              </a:r>
              <a:r>
                <a:rPr lang="de-AT" sz="1200" dirty="0" smtClean="0">
                  <a:latin typeface="Calibri" panose="020F0502020204030204" pitchFamily="34" charset="0"/>
                </a:rPr>
                <a:t>m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0004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708662" y="1887500"/>
            <a:ext cx="3381738" cy="505908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z="1000"/>
              <a:t>7</a:t>
            </a:fld>
            <a:endParaRPr lang="de-DE" sz="1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27371" y="368300"/>
            <a:ext cx="10512504" cy="706511"/>
          </a:xfrm>
          <a:prstGeom prst="rect">
            <a:avLst/>
          </a:prstGeom>
        </p:spPr>
        <p:txBody>
          <a:bodyPr vert="horz" lIns="0" tIns="5400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Kut</a:t>
            </a:r>
            <a:r>
              <a:rPr lang="en-US" sz="2000" dirty="0"/>
              <a:t> C., Detection of human brain cancer infiltration ex vivo and in vivo using quantitative optical coherence tomography, Sci. Transl. Med., </a:t>
            </a:r>
            <a:r>
              <a:rPr lang="en-US" sz="2000" dirty="0" smtClean="0"/>
              <a:t>2015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708" y="1204656"/>
            <a:ext cx="6991385" cy="13249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26349" y="5223387"/>
            <a:ext cx="3552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 smtClean="0"/>
              <a:t>In-vivo imaging of brain cancer in a mouse model</a:t>
            </a:r>
            <a:endParaRPr lang="en-US" sz="1400" dirty="0"/>
          </a:p>
        </p:txBody>
      </p:sp>
      <p:grpSp>
        <p:nvGrpSpPr>
          <p:cNvPr id="5" name="Group 4"/>
          <p:cNvGrpSpPr/>
          <p:nvPr/>
        </p:nvGrpSpPr>
        <p:grpSpPr>
          <a:xfrm>
            <a:off x="7933262" y="1735398"/>
            <a:ext cx="3525313" cy="3458257"/>
            <a:chOff x="7933262" y="1735398"/>
            <a:chExt cx="3525313" cy="345825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33262" y="1735398"/>
              <a:ext cx="3525313" cy="338720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893124" y="4916656"/>
              <a:ext cx="10001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200" dirty="0" smtClean="0"/>
                <a:t>0.2 mm</a:t>
              </a:r>
              <a:endParaRPr lang="en-US" sz="12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595445" y="1473531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Cancer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95445" y="1712815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6"/>
                </a:solidFill>
              </a:rPr>
              <a:t>Healthy</a:t>
            </a:r>
            <a:endParaRPr lang="en-US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67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z="1000"/>
              <a:t>8</a:t>
            </a:fld>
            <a:endParaRPr lang="de-DE" sz="1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27371" y="368300"/>
            <a:ext cx="10524842" cy="879475"/>
          </a:xfrm>
          <a:prstGeom prst="rect">
            <a:avLst/>
          </a:prstGeom>
        </p:spPr>
        <p:txBody>
          <a:bodyPr vert="horz" lIns="0" tIns="5400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/>
              <a:t>Yashin</a:t>
            </a:r>
            <a:r>
              <a:rPr lang="en-US" sz="2000" dirty="0" smtClean="0"/>
              <a:t> S.K. at al., Cross-Polarization Optical Coherence Tomography for Brain Tumor Imaging, Front. </a:t>
            </a:r>
            <a:r>
              <a:rPr lang="en-US" sz="2000" dirty="0" err="1" smtClean="0"/>
              <a:t>Oncol</a:t>
            </a:r>
            <a:r>
              <a:rPr lang="en-US" sz="2000" dirty="0" smtClean="0"/>
              <a:t>., 2019</a:t>
            </a:r>
          </a:p>
          <a:p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322394" y="4650245"/>
            <a:ext cx="2483597" cy="830997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Specifications:</a:t>
            </a:r>
            <a:br>
              <a:rPr lang="en-US" sz="1600" dirty="0"/>
            </a:br>
            <a:r>
              <a:rPr lang="en-US" sz="1600" dirty="0" smtClean="0"/>
              <a:t>Light source</a:t>
            </a:r>
            <a:r>
              <a:rPr lang="de-AT" sz="1600" dirty="0" smtClean="0">
                <a:latin typeface="Calibri" panose="020F0502020204030204" pitchFamily="34" charset="0"/>
              </a:rPr>
              <a:t>: </a:t>
            </a:r>
            <a:r>
              <a:rPr lang="el-GR" sz="1600" dirty="0">
                <a:latin typeface="Calibri" panose="020F0502020204030204" pitchFamily="34" charset="0"/>
              </a:rPr>
              <a:t>λ</a:t>
            </a:r>
            <a:r>
              <a:rPr lang="en-US" sz="1600" dirty="0" smtClean="0">
                <a:latin typeface="Calibri" panose="020F0502020204030204" pitchFamily="34" charset="0"/>
              </a:rPr>
              <a:t>= 1300 nm</a:t>
            </a:r>
            <a:r>
              <a:rPr lang="en-US" sz="1600" dirty="0">
                <a:latin typeface="Calibri" panose="020F0502020204030204" pitchFamily="34" charset="0"/>
              </a:rPr>
              <a:t/>
            </a:r>
            <a:br>
              <a:rPr lang="en-US" sz="1600" dirty="0">
                <a:latin typeface="Calibri" panose="020F0502020204030204" pitchFamily="34" charset="0"/>
              </a:rPr>
            </a:br>
            <a:r>
              <a:rPr lang="el-GR" sz="1600" dirty="0">
                <a:latin typeface="Calibri" panose="020F0502020204030204" pitchFamily="34" charset="0"/>
              </a:rPr>
              <a:t>Δ</a:t>
            </a:r>
            <a:r>
              <a:rPr lang="de-AT" sz="1600" dirty="0">
                <a:latin typeface="Calibri" panose="020F0502020204030204" pitchFamily="34" charset="0"/>
              </a:rPr>
              <a:t>z = </a:t>
            </a:r>
            <a:r>
              <a:rPr lang="de-AT" sz="1600" dirty="0" smtClean="0">
                <a:latin typeface="Calibri" panose="020F0502020204030204" pitchFamily="34" charset="0"/>
              </a:rPr>
              <a:t>10 </a:t>
            </a:r>
            <a:r>
              <a:rPr lang="el-GR" sz="1600" dirty="0">
                <a:latin typeface="Calibri" panose="020F0502020204030204" pitchFamily="34" charset="0"/>
              </a:rPr>
              <a:t>μ</a:t>
            </a:r>
            <a:r>
              <a:rPr lang="de-AT" sz="1600" dirty="0">
                <a:latin typeface="Calibri" panose="020F0502020204030204" pitchFamily="34" charset="0"/>
              </a:rPr>
              <a:t>m and </a:t>
            </a:r>
            <a:r>
              <a:rPr lang="el-GR" sz="1600" dirty="0">
                <a:latin typeface="Calibri" panose="020F0502020204030204" pitchFamily="34" charset="0"/>
              </a:rPr>
              <a:t>Δ</a:t>
            </a:r>
            <a:r>
              <a:rPr lang="de-AT" sz="1600" dirty="0">
                <a:latin typeface="Calibri" panose="020F0502020204030204" pitchFamily="34" charset="0"/>
              </a:rPr>
              <a:t>x = </a:t>
            </a:r>
            <a:r>
              <a:rPr lang="de-AT" sz="1600" dirty="0" smtClean="0">
                <a:latin typeface="Calibri" panose="020F0502020204030204" pitchFamily="34" charset="0"/>
              </a:rPr>
              <a:t>15 </a:t>
            </a:r>
            <a:r>
              <a:rPr lang="el-GR" sz="1600" dirty="0">
                <a:latin typeface="Calibri" panose="020F0502020204030204" pitchFamily="34" charset="0"/>
              </a:rPr>
              <a:t>μ</a:t>
            </a:r>
            <a:r>
              <a:rPr lang="de-AT" sz="1600" dirty="0">
                <a:latin typeface="Calibri" panose="020F0502020204030204" pitchFamily="34" charset="0"/>
              </a:rPr>
              <a:t>m </a:t>
            </a:r>
            <a:endParaRPr lang="en-US" sz="1600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374458"/>
              </p:ext>
            </p:extLst>
          </p:nvPr>
        </p:nvGraphicFramePr>
        <p:xfrm>
          <a:off x="7033794" y="4469270"/>
          <a:ext cx="4629150" cy="159026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33475"/>
                <a:gridCol w="1219200"/>
                <a:gridCol w="1200150"/>
                <a:gridCol w="10763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Polarization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Sensitivity %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Specificity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Diagnostic accuracy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91389">
                <a:tc>
                  <a:txBody>
                    <a:bodyPr/>
                    <a:lstStyle/>
                    <a:p>
                      <a:r>
                        <a:rPr lang="en-US" dirty="0" smtClean="0"/>
                        <a:t>Co-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89-93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67-73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83-84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Cross-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80-87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75-89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82-83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82-85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92-94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87-88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 rot="5400000">
            <a:off x="11009508" y="2037236"/>
            <a:ext cx="1587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Co- and cross polarization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 rot="5400000">
            <a:off x="11179334" y="3482913"/>
            <a:ext cx="1119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Histology</a:t>
            </a:r>
            <a:endParaRPr lang="en-US" sz="1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094" y="1341438"/>
            <a:ext cx="3372498" cy="48577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7926" y="1483799"/>
            <a:ext cx="7194544" cy="26649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39193" y="860277"/>
            <a:ext cx="138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Diffuse Astrocytoma Grade II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77926" y="1229609"/>
            <a:ext cx="138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White matter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8722104" y="860277"/>
            <a:ext cx="138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Diffuse Astrocytoma Grade III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0146341" y="1229609"/>
            <a:ext cx="138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Glioblastoma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866976" y="860277"/>
            <a:ext cx="138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Diffuse Astrocytoma Grade II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77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/>
      <p:bldP spid="10" grpId="0"/>
      <p:bldP spid="11" grpId="0"/>
      <p:bldP spid="14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09D1-9D44-46E9-90D5-584F6311654E}" type="slidenum">
              <a:rPr lang="de-DE" sz="1000"/>
              <a:t>9</a:t>
            </a:fld>
            <a:endParaRPr lang="de-DE" sz="1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27371" y="368300"/>
            <a:ext cx="5916329" cy="1165225"/>
          </a:xfrm>
          <a:prstGeom prst="rect">
            <a:avLst/>
          </a:prstGeom>
        </p:spPr>
        <p:txBody>
          <a:bodyPr vert="horz" lIns="0" tIns="5400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/>
              <a:t>Yashin</a:t>
            </a:r>
            <a:r>
              <a:rPr lang="en-US" sz="2000" dirty="0" smtClean="0"/>
              <a:t> S.K. at al., Cross-Polarization Optical Coherence Tomography for Brain Tumor Imaging, Front. </a:t>
            </a:r>
            <a:r>
              <a:rPr lang="en-US" sz="2000" dirty="0" err="1" smtClean="0"/>
              <a:t>Oncol</a:t>
            </a:r>
            <a:r>
              <a:rPr lang="en-US" sz="2000" dirty="0" smtClean="0"/>
              <a:t>., 2019</a:t>
            </a:r>
          </a:p>
          <a:p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1546866" y="1843343"/>
            <a:ext cx="4922625" cy="42884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6101" y="254871"/>
            <a:ext cx="4076700" cy="58768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871391" y="3833659"/>
            <a:ext cx="4288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Intraoperative Co- and cross polarization OCT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546866" y="1566344"/>
            <a:ext cx="158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Cortex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286127" y="1550955"/>
            <a:ext cx="1543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White matter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855903" y="1550955"/>
            <a:ext cx="158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Astrocytoma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3807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3" grpId="0"/>
    </p:bldLst>
  </p:timing>
</p:sld>
</file>

<file path=ppt/theme/theme1.xml><?xml version="1.0" encoding="utf-8"?>
<a:theme xmlns:a="http://schemas.openxmlformats.org/drawingml/2006/main" name="MedUni Wien">
  <a:themeElements>
    <a:clrScheme name="MedUni Wien">
      <a:dk1>
        <a:sysClr val="windowText" lastClr="000000"/>
      </a:dk1>
      <a:lt1>
        <a:sysClr val="window" lastClr="FFFFFF"/>
      </a:lt1>
      <a:dk2>
        <a:srgbClr val="757070"/>
      </a:dk2>
      <a:lt2>
        <a:srgbClr val="FDD8C9"/>
      </a:lt2>
      <a:accent1>
        <a:srgbClr val="111D4E"/>
      </a:accent1>
      <a:accent2>
        <a:srgbClr val="5FB4E5"/>
      </a:accent2>
      <a:accent3>
        <a:srgbClr val="3CBFAE"/>
      </a:accent3>
      <a:accent4>
        <a:srgbClr val="F0A794"/>
      </a:accent4>
      <a:accent5>
        <a:srgbClr val="4472C4"/>
      </a:accent5>
      <a:accent6>
        <a:srgbClr val="70AD47"/>
      </a:accent6>
      <a:hlink>
        <a:srgbClr val="111D4E"/>
      </a:hlink>
      <a:folHlink>
        <a:srgbClr val="00297A"/>
      </a:folHlink>
    </a:clrScheme>
    <a:fontScheme name="MedUni Wien">
      <a:majorFont>
        <a:latin typeface="Georgia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dUni-en-4-3.potx" id="{AF153C12-51B5-4AE6-A95A-A12B59EBC812}" vid="{BBF1C129-AFE5-40F4-A8FD-24F5F333134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Journal_Club_Lichtenegger</Template>
  <TotalTime>20569</TotalTime>
  <Words>529</Words>
  <Application>Microsoft Office PowerPoint</Application>
  <PresentationFormat>Widescreen</PresentationFormat>
  <Paragraphs>130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Georgia</vt:lpstr>
      <vt:lpstr>Lucida Sans</vt:lpstr>
      <vt:lpstr>MedUni Wien</vt:lpstr>
      <vt:lpstr>Glioma investigations using  optical coherence tomography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Visible-Light Optical Coherence Tomography Angiography for Monitoring Laser-Induced Choroidal Neovascularization in Mice</dc:title>
  <dc:creator>Antonia</dc:creator>
  <cp:lastModifiedBy>Antonia</cp:lastModifiedBy>
  <cp:revision>1497</cp:revision>
  <cp:lastPrinted>2016-07-07T12:58:37Z</cp:lastPrinted>
  <dcterms:created xsi:type="dcterms:W3CDTF">2016-10-07T14:06:59Z</dcterms:created>
  <dcterms:modified xsi:type="dcterms:W3CDTF">2020-10-05T08:31:15Z</dcterms:modified>
</cp:coreProperties>
</file>